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05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0" r:id="rId3"/>
    <p:sldId id="257" r:id="rId4"/>
    <p:sldId id="308" r:id="rId5"/>
    <p:sldId id="258" r:id="rId6"/>
    <p:sldId id="304" r:id="rId7"/>
    <p:sldId id="321" r:id="rId8"/>
    <p:sldId id="322" r:id="rId9"/>
    <p:sldId id="259" r:id="rId10"/>
    <p:sldId id="307" r:id="rId11"/>
    <p:sldId id="305" r:id="rId12"/>
    <p:sldId id="319" r:id="rId13"/>
    <p:sldId id="265" r:id="rId14"/>
    <p:sldId id="311" r:id="rId15"/>
    <p:sldId id="320" r:id="rId16"/>
    <p:sldId id="291" r:id="rId17"/>
    <p:sldId id="312" r:id="rId18"/>
    <p:sldId id="266" r:id="rId19"/>
    <p:sldId id="313" r:id="rId20"/>
    <p:sldId id="292" r:id="rId21"/>
    <p:sldId id="314" r:id="rId22"/>
    <p:sldId id="317" r:id="rId23"/>
    <p:sldId id="318" r:id="rId24"/>
    <p:sldId id="316" r:id="rId2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6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90" y="9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90" y="126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Ср.процент выполнения диагностического тестирования</a:t>
            </a:r>
            <a:r>
              <a:rPr lang="ru-RU" baseline="0"/>
              <a:t> учащихся 7-8 классов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паралл!$C$1</c:f>
              <c:strCache>
                <c:ptCount val="1"/>
                <c:pt idx="0">
                  <c:v>7 класс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паралл!$B$2:$B$23</c:f>
              <c:strCache>
                <c:ptCount val="22"/>
                <c:pt idx="0">
                  <c:v>МБОУ "Рыбно-Слободская гимназия №1"</c:v>
                </c:pt>
                <c:pt idx="1">
                  <c:v>МБОУ "Рыбно-Слободская СОШ №2"</c:v>
                </c:pt>
                <c:pt idx="2">
                  <c:v>МБОУ "Большекульгинская ООШ"</c:v>
                </c:pt>
                <c:pt idx="3">
                  <c:v>МБОУ "Корноуховская СОШ"</c:v>
                </c:pt>
                <c:pt idx="4">
                  <c:v>МБОУ "Масловская СОШ"</c:v>
                </c:pt>
                <c:pt idx="5">
                  <c:v>МБОУ "Урахчинская ООШ"</c:v>
                </c:pt>
                <c:pt idx="6">
                  <c:v>МБОУ "Шумбутская СОШ"</c:v>
                </c:pt>
                <c:pt idx="7">
                  <c:v>МБОУ "Русско-Ошняковская ООШ"</c:v>
                </c:pt>
                <c:pt idx="8">
                  <c:v>МБОУ "Троицко-Урайская ООШ"</c:v>
                </c:pt>
                <c:pt idx="9">
                  <c:v>МБОУ "Балыклы-Чукаевская СОШ"</c:v>
                </c:pt>
                <c:pt idx="10">
                  <c:v>МБОУ "Биектауская СОШ"</c:v>
                </c:pt>
                <c:pt idx="11">
                  <c:v>МБОУ "Большеелгинская СОШ"</c:v>
                </c:pt>
                <c:pt idx="12">
                  <c:v>МБОУ "Больше-Машляковская СОШ"</c:v>
                </c:pt>
                <c:pt idx="13">
                  <c:v>МБОУ "Вехне-Тимерлековская СОШ"</c:v>
                </c:pt>
                <c:pt idx="14">
                  <c:v>МБОУ "Кугарчинская СОШ"</c:v>
                </c:pt>
                <c:pt idx="15">
                  <c:v>МБОУ "Кукеевская СОШ"</c:v>
                </c:pt>
                <c:pt idx="16">
                  <c:v>МБОУ "Кутлу-Букашская СОШ"</c:v>
                </c:pt>
                <c:pt idx="17">
                  <c:v>МБОУ "Нижне-Тимерлековская ООШ"</c:v>
                </c:pt>
                <c:pt idx="18">
                  <c:v>МБОУ "Ново-Арышская СОШ"</c:v>
                </c:pt>
                <c:pt idx="19">
                  <c:v>МБОУ "Шеморбашская ООШ"</c:v>
                </c:pt>
                <c:pt idx="20">
                  <c:v>МБОУ "Юлсубинская ООШ"</c:v>
                </c:pt>
                <c:pt idx="21">
                  <c:v>МБОУ "Ямашевская СОШ"</c:v>
                </c:pt>
              </c:strCache>
            </c:strRef>
          </c:cat>
          <c:val>
            <c:numRef>
              <c:f>паралл!$C$2:$C$23</c:f>
              <c:numCache>
                <c:formatCode>0.00</c:formatCode>
                <c:ptCount val="22"/>
                <c:pt idx="0">
                  <c:v>48.276864406779701</c:v>
                </c:pt>
                <c:pt idx="1">
                  <c:v>44.4471739130435</c:v>
                </c:pt>
                <c:pt idx="2">
                  <c:v>43.423333333333296</c:v>
                </c:pt>
                <c:pt idx="3">
                  <c:v>32.776000000000003</c:v>
                </c:pt>
                <c:pt idx="4">
                  <c:v>33.857500000000002</c:v>
                </c:pt>
                <c:pt idx="5">
                  <c:v>47.5</c:v>
                </c:pt>
                <c:pt idx="6">
                  <c:v>32.5372727272727</c:v>
                </c:pt>
                <c:pt idx="7">
                  <c:v>46.305</c:v>
                </c:pt>
                <c:pt idx="8">
                  <c:v>38.841666666666697</c:v>
                </c:pt>
                <c:pt idx="9">
                  <c:v>37.517499999999998</c:v>
                </c:pt>
                <c:pt idx="10">
                  <c:v>56.983750000000001</c:v>
                </c:pt>
                <c:pt idx="11">
                  <c:v>50.579000000000001</c:v>
                </c:pt>
                <c:pt idx="12">
                  <c:v>58.814166666666701</c:v>
                </c:pt>
                <c:pt idx="13">
                  <c:v>44.094999999999999</c:v>
                </c:pt>
                <c:pt idx="14">
                  <c:v>35.255000000000003</c:v>
                </c:pt>
                <c:pt idx="15">
                  <c:v>33.16375</c:v>
                </c:pt>
                <c:pt idx="16">
                  <c:v>47.661041666666698</c:v>
                </c:pt>
                <c:pt idx="17">
                  <c:v>29.966000000000001</c:v>
                </c:pt>
                <c:pt idx="18">
                  <c:v>32.289285714285697</c:v>
                </c:pt>
                <c:pt idx="19">
                  <c:v>35.68</c:v>
                </c:pt>
                <c:pt idx="20">
                  <c:v>38.926666666666698</c:v>
                </c:pt>
                <c:pt idx="21">
                  <c:v>34.29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паралл!$D$1</c:f>
              <c:strCache>
                <c:ptCount val="1"/>
                <c:pt idx="0">
                  <c:v>8 класс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паралл!$B$2:$B$23</c:f>
              <c:strCache>
                <c:ptCount val="22"/>
                <c:pt idx="0">
                  <c:v>МБОУ "Рыбно-Слободская гимназия №1"</c:v>
                </c:pt>
                <c:pt idx="1">
                  <c:v>МБОУ "Рыбно-Слободская СОШ №2"</c:v>
                </c:pt>
                <c:pt idx="2">
                  <c:v>МБОУ "Большекульгинская ООШ"</c:v>
                </c:pt>
                <c:pt idx="3">
                  <c:v>МБОУ "Корноуховская СОШ"</c:v>
                </c:pt>
                <c:pt idx="4">
                  <c:v>МБОУ "Масловская СОШ"</c:v>
                </c:pt>
                <c:pt idx="5">
                  <c:v>МБОУ "Урахчинская ООШ"</c:v>
                </c:pt>
                <c:pt idx="6">
                  <c:v>МБОУ "Шумбутская СОШ"</c:v>
                </c:pt>
                <c:pt idx="7">
                  <c:v>МБОУ "Русско-Ошняковская ООШ"</c:v>
                </c:pt>
                <c:pt idx="8">
                  <c:v>МБОУ "Троицко-Урайская ООШ"</c:v>
                </c:pt>
                <c:pt idx="9">
                  <c:v>МБОУ "Балыклы-Чукаевская СОШ"</c:v>
                </c:pt>
                <c:pt idx="10">
                  <c:v>МБОУ "Биектауская СОШ"</c:v>
                </c:pt>
                <c:pt idx="11">
                  <c:v>МБОУ "Большеелгинская СОШ"</c:v>
                </c:pt>
                <c:pt idx="12">
                  <c:v>МБОУ "Больше-Машляковская СОШ"</c:v>
                </c:pt>
                <c:pt idx="13">
                  <c:v>МБОУ "Вехне-Тимерлековская СОШ"</c:v>
                </c:pt>
                <c:pt idx="14">
                  <c:v>МБОУ "Кугарчинская СОШ"</c:v>
                </c:pt>
                <c:pt idx="15">
                  <c:v>МБОУ "Кукеевская СОШ"</c:v>
                </c:pt>
                <c:pt idx="16">
                  <c:v>МБОУ "Кутлу-Букашская СОШ"</c:v>
                </c:pt>
                <c:pt idx="17">
                  <c:v>МБОУ "Нижне-Тимерлековская ООШ"</c:v>
                </c:pt>
                <c:pt idx="18">
                  <c:v>МБОУ "Ново-Арышская СОШ"</c:v>
                </c:pt>
                <c:pt idx="19">
                  <c:v>МБОУ "Шеморбашская ООШ"</c:v>
                </c:pt>
                <c:pt idx="20">
                  <c:v>МБОУ "Юлсубинская ООШ"</c:v>
                </c:pt>
                <c:pt idx="21">
                  <c:v>МБОУ "Ямашевская СОШ"</c:v>
                </c:pt>
              </c:strCache>
            </c:strRef>
          </c:cat>
          <c:val>
            <c:numRef>
              <c:f>паралл!$D$2:$D$23</c:f>
              <c:numCache>
                <c:formatCode>0.00</c:formatCode>
                <c:ptCount val="22"/>
                <c:pt idx="0">
                  <c:v>51.191219512195097</c:v>
                </c:pt>
                <c:pt idx="1">
                  <c:v>50.431410256410302</c:v>
                </c:pt>
                <c:pt idx="2">
                  <c:v>39.5133333333333</c:v>
                </c:pt>
                <c:pt idx="3">
                  <c:v>26.4575</c:v>
                </c:pt>
                <c:pt idx="4">
                  <c:v>56.46</c:v>
                </c:pt>
                <c:pt idx="5">
                  <c:v>52.106250000000003</c:v>
                </c:pt>
                <c:pt idx="6">
                  <c:v>47.5505</c:v>
                </c:pt>
                <c:pt idx="7">
                  <c:v>37.213999999999999</c:v>
                </c:pt>
                <c:pt idx="8">
                  <c:v>29.016666666666701</c:v>
                </c:pt>
                <c:pt idx="9">
                  <c:v>45.714166666666699</c:v>
                </c:pt>
                <c:pt idx="10">
                  <c:v>28.683888888888902</c:v>
                </c:pt>
                <c:pt idx="11">
                  <c:v>48.888750000000002</c:v>
                </c:pt>
                <c:pt idx="12">
                  <c:v>21.34</c:v>
                </c:pt>
                <c:pt idx="13">
                  <c:v>25.491666666666699</c:v>
                </c:pt>
                <c:pt idx="14">
                  <c:v>39.694285714285698</c:v>
                </c:pt>
                <c:pt idx="15">
                  <c:v>43.734999999999999</c:v>
                </c:pt>
                <c:pt idx="16">
                  <c:v>54.2830952380952</c:v>
                </c:pt>
                <c:pt idx="17">
                  <c:v>34.185000000000002</c:v>
                </c:pt>
                <c:pt idx="18">
                  <c:v>41.296428571428599</c:v>
                </c:pt>
                <c:pt idx="19">
                  <c:v>28.335000000000001</c:v>
                </c:pt>
                <c:pt idx="20">
                  <c:v>44.295833333333299</c:v>
                </c:pt>
                <c:pt idx="21">
                  <c:v>54.255000000000003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855280"/>
        <c:axId val="213855840"/>
      </c:lineChart>
      <c:catAx>
        <c:axId val="213855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3855840"/>
        <c:crosses val="autoZero"/>
        <c:auto val="1"/>
        <c:lblAlgn val="ctr"/>
        <c:lblOffset val="100"/>
        <c:noMultiLvlLbl val="0"/>
      </c:catAx>
      <c:valAx>
        <c:axId val="213855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3855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B312F-3107-44E3-AF52-E24DD05E16F2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794F1-E72B-4C51-AB5A-0BF70819A4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78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D494C-6AF3-4DE0-9B05-98606BEFEF93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CDB24-E5C7-44FC-A93B-75E20DC76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97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CDB24-E5C7-44FC-A93B-75E20DC769F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05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4B479-63E3-4B14-9E90-0036E4687524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83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49098-6F00-4362-AC98-4437E7135F3E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4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AE9C-F392-4E07-8CBD-BEE04D3421DD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0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E5AC5-A491-484E-A034-EF05BAF0FC55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7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62ED9-21AA-466E-BBC2-31DE95F85277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18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95F24-EF23-4A3B-8295-CEE889DCB392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136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FE648-4D1E-42B3-93ED-10940FC73C8F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88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C1D24-A397-4EBF-8EC1-9B83F25BE128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40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25144-0291-4F04-B3B2-8CD76BEBCC9A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2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D7393F5-E60E-43C5-8F6A-49C4C5BEFC5C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CF221-1FCF-4045-B899-1AEA7F9D8B25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99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483E270-B655-4F4E-B0A4-74E153F3E301}" type="datetime1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776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779734"/>
            <a:ext cx="10058400" cy="356616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Информация о результатах мониторинга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/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предметной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обученности учащихся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/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7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и 8 классов образовательных организаций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/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Рыбно-Слободского </a:t>
            </a: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муниципального </a:t>
            </a: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района РТ</a:t>
            </a:r>
            <a:endParaRPr lang="ru-RU" sz="36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Заведующий ОМСОП ГБУ «РЦМКО»</a:t>
            </a:r>
          </a:p>
          <a:p>
            <a:pPr algn="r"/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Лисенкова Л.А.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80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496" y="286604"/>
            <a:ext cx="10420184" cy="1050610"/>
          </a:xfrm>
        </p:spPr>
        <p:txBody>
          <a:bodyPr>
            <a:norm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выполненных заданий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общему количеству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713" y="1365056"/>
            <a:ext cx="11371269" cy="48798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ПРОБЛЕМА!!!   </a:t>
            </a:r>
            <a:r>
              <a:rPr lang="ru-RU" sz="4000" b="1" dirty="0" smtClean="0">
                <a:solidFill>
                  <a:srgbClr val="C00000"/>
                </a:solidFill>
              </a:rPr>
              <a:t>Полностью </a:t>
            </a:r>
            <a:r>
              <a:rPr lang="ru-RU" sz="4000" b="1" dirty="0">
                <a:solidFill>
                  <a:srgbClr val="C00000"/>
                </a:solidFill>
              </a:rPr>
              <a:t>не справились с </a:t>
            </a:r>
            <a:r>
              <a:rPr lang="ru-RU" sz="4000" b="1" dirty="0" smtClean="0">
                <a:solidFill>
                  <a:srgbClr val="C00000"/>
                </a:solidFill>
              </a:rPr>
              <a:t>заданиями: </a:t>
            </a:r>
            <a:endParaRPr lang="ru-RU" sz="12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7 класс – 5 чел. по математике, 2 чел. </a:t>
            </a:r>
            <a:r>
              <a:rPr lang="ru-RU" sz="4000" b="1" dirty="0" smtClean="0">
                <a:solidFill>
                  <a:srgbClr val="C00000"/>
                </a:solidFill>
              </a:rPr>
              <a:t>по русскому языку, 1 чел. по истории (3,6% </a:t>
            </a:r>
            <a:r>
              <a:rPr lang="ru-RU" sz="4000" b="1" dirty="0" smtClean="0">
                <a:solidFill>
                  <a:srgbClr val="C00000"/>
                </a:solidFill>
              </a:rPr>
              <a:t>от числа обучающихся)</a:t>
            </a:r>
            <a:endParaRPr lang="ru-RU" sz="4000" b="1" dirty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8 </a:t>
            </a:r>
            <a:r>
              <a:rPr lang="ru-RU" sz="4000" b="1" dirty="0">
                <a:solidFill>
                  <a:srgbClr val="002060"/>
                </a:solidFill>
              </a:rPr>
              <a:t>класс – </a:t>
            </a:r>
            <a:r>
              <a:rPr lang="ru-RU" sz="4000" b="1" dirty="0" smtClean="0">
                <a:solidFill>
                  <a:srgbClr val="002060"/>
                </a:solidFill>
              </a:rPr>
              <a:t>3 </a:t>
            </a:r>
            <a:r>
              <a:rPr lang="ru-RU" sz="4000" b="1" dirty="0" smtClean="0">
                <a:solidFill>
                  <a:srgbClr val="002060"/>
                </a:solidFill>
              </a:rPr>
              <a:t>чел. </a:t>
            </a:r>
            <a:r>
              <a:rPr lang="ru-RU" sz="4000" b="1" dirty="0">
                <a:solidFill>
                  <a:srgbClr val="002060"/>
                </a:solidFill>
              </a:rPr>
              <a:t>по </a:t>
            </a:r>
            <a:r>
              <a:rPr lang="ru-RU" sz="4000" b="1" dirty="0" smtClean="0">
                <a:solidFill>
                  <a:srgbClr val="002060"/>
                </a:solidFill>
              </a:rPr>
              <a:t>математике, </a:t>
            </a:r>
            <a:r>
              <a:rPr lang="ru-RU" sz="4000" b="1" dirty="0" smtClean="0">
                <a:solidFill>
                  <a:srgbClr val="002060"/>
                </a:solidFill>
              </a:rPr>
              <a:t>3 чел. по физике, 1 чел. по обществознанию  (3,4% </a:t>
            </a:r>
            <a:r>
              <a:rPr lang="ru-RU" sz="4000" b="1" dirty="0">
                <a:solidFill>
                  <a:srgbClr val="002060"/>
                </a:solidFill>
              </a:rPr>
              <a:t>от числа </a:t>
            </a:r>
            <a:r>
              <a:rPr lang="ru-RU" sz="4000" b="1" dirty="0" smtClean="0">
                <a:solidFill>
                  <a:srgbClr val="002060"/>
                </a:solidFill>
              </a:rPr>
              <a:t>обучающихся)</a:t>
            </a:r>
            <a:endParaRPr lang="ru-RU" sz="4000" b="1" dirty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74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028" y="446313"/>
            <a:ext cx="11421291" cy="28155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язык, 7 класс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(57,21%)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показали результаты выше среднего</a:t>
            </a:r>
            <a:b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высокий процент выполнения –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Больше-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Машляковская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–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76,67%,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Биектауская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СОШ– 75,00%, 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Низкий результат – </a:t>
            </a:r>
            <a:r>
              <a:rPr lang="ru-RU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Шеморбашская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ООШ –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4718" y="291420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829326"/>
              </p:ext>
            </p:extLst>
          </p:nvPr>
        </p:nvGraphicFramePr>
        <p:xfrm>
          <a:off x="491490" y="1785559"/>
          <a:ext cx="11480429" cy="4398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0194"/>
                <a:gridCol w="873456"/>
                <a:gridCol w="5000367"/>
                <a:gridCol w="816412"/>
              </a:tblGrid>
              <a:tr h="351028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 с высоким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  с низким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351028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7 КЛАСС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7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Правописание приставок,</a:t>
                      </a:r>
                      <a:r>
                        <a:rPr lang="ru-RU" baseline="0" dirty="0" smtClean="0"/>
                        <a:t> словарных слов, </a:t>
                      </a:r>
                      <a:r>
                        <a:rPr lang="ru-RU" dirty="0" smtClean="0"/>
                        <a:t>окончаний существительных, суффиксов</a:t>
                      </a:r>
                      <a:r>
                        <a:rPr lang="ru-RU" baseline="0" dirty="0" smtClean="0"/>
                        <a:t> существительных и прилагательных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70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Разбор слова по составу (морфемный анализ)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25,23</a:t>
                      </a:r>
                      <a:endParaRPr lang="ru-RU" dirty="0"/>
                    </a:p>
                  </a:txBody>
                  <a:tcPr/>
                </a:tc>
              </a:tr>
              <a:tr h="960438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Фразеология, разряды местоимений, способы словообразования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</a:t>
                      </a:r>
                      <a:r>
                        <a:rPr lang="ru-RU" dirty="0" smtClean="0"/>
                        <a:t>70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текста</a:t>
                      </a:r>
                      <a:r>
                        <a:rPr lang="ru-RU" baseline="0" dirty="0" smtClean="0"/>
                        <a:t> по стилю, типу речи, средствам речевой выразительности. Определение темы и/или основной мыли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28,83</a:t>
                      </a:r>
                      <a:endParaRPr lang="ru-RU" dirty="0"/>
                    </a:p>
                  </a:txBody>
                  <a:tcPr/>
                </a:tc>
              </a:tr>
              <a:tr h="877569">
                <a:tc>
                  <a:txBody>
                    <a:bodyPr/>
                    <a:lstStyle/>
                    <a:p>
                      <a:r>
                        <a:rPr lang="ru-RU" dirty="0" smtClean="0"/>
                        <a:t>Лексика, части речи (морфология), правописание корней с чередованием гласных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</a:t>
                      </a:r>
                      <a:r>
                        <a:rPr lang="ru-RU" dirty="0" smtClean="0"/>
                        <a:t>50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Морфологические </a:t>
                      </a:r>
                      <a:r>
                        <a:rPr lang="ru-RU" dirty="0" smtClean="0"/>
                        <a:t>нормы и орфоэпические</a:t>
                      </a:r>
                      <a:r>
                        <a:rPr lang="ru-RU" baseline="0" dirty="0" smtClean="0"/>
                        <a:t> нормы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25,23/</a:t>
                      </a:r>
                      <a:r>
                        <a:rPr lang="ru-RU" baseline="0" dirty="0" smtClean="0"/>
                        <a:t> 27,93</a:t>
                      </a:r>
                      <a:endParaRPr lang="ru-RU" dirty="0"/>
                    </a:p>
                  </a:txBody>
                  <a:tcPr/>
                </a:tc>
              </a:tr>
              <a:tr h="877569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Связь </a:t>
                      </a:r>
                      <a:r>
                        <a:rPr lang="ru-RU" baseline="0" dirty="0" smtClean="0"/>
                        <a:t>предложений в тексте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Более </a:t>
                      </a:r>
                      <a:r>
                        <a:rPr lang="ru-RU" dirty="0" smtClean="0"/>
                        <a:t>50</a:t>
                      </a:r>
                      <a:r>
                        <a:rPr lang="ru-RU" dirty="0" smtClean="0"/>
                        <a:t>%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Синтаксические нормы (знаки препинания в предложениях с однородными членами)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35,14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38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260" y="388618"/>
            <a:ext cx="11556200" cy="22631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язык, 8 класс </a:t>
            </a:r>
            <a:r>
              <a:rPr lang="ru-RU" sz="4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(48,09%)    11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ОО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показали результаты выше среднего. 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высокий процент выполнения – </a:t>
            </a:r>
            <a:r>
              <a:rPr lang="ru-RU" sz="2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Юлсубинская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ООШ  -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67,50%, </a:t>
            </a:r>
            <a:r>
              <a:rPr lang="ru-RU" sz="2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Шумбутская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ООШ –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62,00%. 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Низкие результаты – </a:t>
            </a:r>
            <a:r>
              <a:rPr lang="ru-RU" sz="2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Балыклы-Чукаевская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20%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866387"/>
              </p:ext>
            </p:extLst>
          </p:nvPr>
        </p:nvGraphicFramePr>
        <p:xfrm>
          <a:off x="788670" y="2331719"/>
          <a:ext cx="10607040" cy="3310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6866"/>
                <a:gridCol w="1037997"/>
                <a:gridCol w="4309379"/>
                <a:gridCol w="1042798"/>
              </a:tblGrid>
              <a:tr h="400357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 с высоким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  с низким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434034">
                <a:tc gridSpan="4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8 КЛАСС</a:t>
                      </a:r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81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Фонетика. Орфоэпические</a:t>
                      </a:r>
                      <a:r>
                        <a:rPr lang="ru-RU" baseline="0" dirty="0" smtClean="0"/>
                        <a:t> нормы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63,73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Сложная синтаксическая конструкция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9,80</a:t>
                      </a:r>
                      <a:endParaRPr lang="ru-RU" dirty="0"/>
                    </a:p>
                  </a:txBody>
                  <a:tcPr/>
                </a:tc>
              </a:tr>
              <a:tr h="1185064">
                <a:tc>
                  <a:txBody>
                    <a:bodyPr/>
                    <a:lstStyle/>
                    <a:p>
                      <a:r>
                        <a:rPr lang="ru-RU" dirty="0" smtClean="0"/>
                        <a:t>Лексика и фразеология, части речи, правописание</a:t>
                      </a:r>
                      <a:r>
                        <a:rPr lang="ru-RU" baseline="0" dirty="0" smtClean="0"/>
                        <a:t> наречий, приставок, суффиксов и орфограмм различных частей речи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Более </a:t>
                      </a:r>
                      <a:r>
                        <a:rPr lang="ru-RU" dirty="0" smtClean="0"/>
                        <a:t>50</a:t>
                      </a:r>
                      <a:r>
                        <a:rPr lang="ru-RU" dirty="0" smtClean="0"/>
                        <a:t>%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Синтаксические нормы (знаки</a:t>
                      </a:r>
                      <a:r>
                        <a:rPr lang="ru-RU" baseline="0" dirty="0" smtClean="0"/>
                        <a:t> препинания в предложениях с причастными и деепричастными оборотами)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36,27</a:t>
                      </a:r>
                      <a:endParaRPr lang="ru-RU" dirty="0"/>
                    </a:p>
                  </a:txBody>
                  <a:tcPr/>
                </a:tc>
              </a:tr>
              <a:tr h="649132">
                <a:tc>
                  <a:txBody>
                    <a:bodyPr/>
                    <a:lstStyle/>
                    <a:p>
                      <a:r>
                        <a:rPr lang="ru-RU" dirty="0" smtClean="0"/>
                        <a:t>Синтаксические нормы и грамматическая</a:t>
                      </a:r>
                      <a:r>
                        <a:rPr lang="ru-RU" baseline="0" dirty="0" smtClean="0"/>
                        <a:t> основа предложения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50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Правописание корней с чередованием гласных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15,69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0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99297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(37,73%)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   8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(34,63%)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54061155"/>
              </p:ext>
            </p:extLst>
          </p:nvPr>
        </p:nvGraphicFramePr>
        <p:xfrm>
          <a:off x="1096961" y="2217419"/>
          <a:ext cx="10435908" cy="3366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569"/>
                <a:gridCol w="931385"/>
                <a:gridCol w="4497865"/>
                <a:gridCol w="720089"/>
              </a:tblGrid>
              <a:tr h="422911">
                <a:tc>
                  <a:txBody>
                    <a:bodyPr/>
                    <a:lstStyle/>
                    <a:p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588645"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</a:t>
                      </a:r>
                      <a:r>
                        <a:rPr lang="ru-RU" baseline="0" dirty="0" smtClean="0"/>
                        <a:t> с целыми числами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65,74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Упрощение выражений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60,00</a:t>
                      </a:r>
                      <a:endParaRPr lang="ru-RU" dirty="0"/>
                    </a:p>
                  </a:txBody>
                  <a:tcPr/>
                </a:tc>
              </a:tr>
              <a:tr h="588645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Десятичные и обыкновенные</a:t>
                      </a:r>
                      <a:r>
                        <a:rPr lang="ru-RU" baseline="0" dirty="0" smtClean="0"/>
                        <a:t> дроби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58,33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Свойства степени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61,00</a:t>
                      </a:r>
                      <a:endParaRPr lang="ru-RU" dirty="0"/>
                    </a:p>
                  </a:txBody>
                  <a:tcPr/>
                </a:tc>
              </a:tr>
              <a:tr h="58864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углов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76,85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 с рациональными числами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50,00</a:t>
                      </a:r>
                      <a:endParaRPr lang="ru-RU" dirty="0"/>
                    </a:p>
                  </a:txBody>
                  <a:tcPr/>
                </a:tc>
              </a:tr>
              <a:tr h="588645"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таблиц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75,93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Определения,</a:t>
                      </a:r>
                      <a:r>
                        <a:rPr lang="ru-RU" baseline="0" dirty="0" smtClean="0"/>
                        <a:t> свойства, признаки теоремы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68,00</a:t>
                      </a:r>
                      <a:endParaRPr lang="ru-RU" dirty="0"/>
                    </a:p>
                  </a:txBody>
                  <a:tcPr/>
                </a:tc>
              </a:tr>
              <a:tr h="588645">
                <a:tc>
                  <a:txBody>
                    <a:bodyPr/>
                    <a:lstStyle/>
                    <a:p>
                      <a:r>
                        <a:rPr lang="ru-RU" dirty="0" smtClean="0"/>
                        <a:t>Анализ данных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69,44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88154" y="1748042"/>
            <a:ext cx="487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Максимальный процент выполнения по темам:</a:t>
            </a:r>
            <a:endParaRPr lang="ru-RU" b="1" i="1" dirty="0">
              <a:latin typeface="+mj-lt"/>
            </a:endParaRPr>
          </a:p>
        </p:txBody>
      </p:sp>
      <p:pic>
        <p:nvPicPr>
          <p:cNvPr id="16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90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07857"/>
          </a:xfrm>
        </p:spPr>
        <p:txBody>
          <a:bodyPr>
            <a:normAutofit fontScale="90000"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(37,73%)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   8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(34,63%)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2770917"/>
              </p:ext>
            </p:extLst>
          </p:nvPr>
        </p:nvGraphicFramePr>
        <p:xfrm>
          <a:off x="468628" y="2332652"/>
          <a:ext cx="11358246" cy="34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8505"/>
                <a:gridCol w="890618"/>
                <a:gridCol w="4895392"/>
                <a:gridCol w="783731"/>
              </a:tblGrid>
              <a:tr h="44510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 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%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8 класс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%</a:t>
                      </a:r>
                      <a:endParaRPr lang="ru-RU" sz="2000" dirty="0"/>
                    </a:p>
                  </a:txBody>
                  <a:tcPr/>
                </a:tc>
              </a:tr>
              <a:tr h="7874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Алгебраическое</a:t>
                      </a:r>
                      <a:r>
                        <a:rPr lang="ru-RU" sz="2000" baseline="0" dirty="0" smtClean="0"/>
                        <a:t> выражение (упрощать и находить значение)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2,78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Треугольник</a:t>
                      </a:r>
                      <a:r>
                        <a:rPr lang="ru-RU" sz="2000" baseline="0" dirty="0" smtClean="0"/>
                        <a:t> (планиметрические задачи)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6,00</a:t>
                      </a:r>
                      <a:endParaRPr lang="ru-RU" sz="2000" dirty="0"/>
                    </a:p>
                  </a:txBody>
                  <a:tcPr/>
                </a:tc>
              </a:tr>
              <a:tr h="7874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Текстовая</a:t>
                      </a:r>
                      <a:r>
                        <a:rPr lang="ru-RU" sz="2000" baseline="0" dirty="0" smtClean="0"/>
                        <a:t> задача (строить и исследовать простые математические модели)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7,41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Представление данных  с помощью диаграмм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17,00</a:t>
                      </a:r>
                      <a:endParaRPr lang="ru-RU" sz="2000" dirty="0"/>
                    </a:p>
                  </a:txBody>
                  <a:tcPr/>
                </a:tc>
              </a:tr>
              <a:tr h="64473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Линейное уравнение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23,15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Уравнение</a:t>
                      </a:r>
                      <a:r>
                        <a:rPr lang="ru-RU" sz="2000" baseline="0" dirty="0" smtClean="0"/>
                        <a:t>, системы уравнений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33,00</a:t>
                      </a:r>
                      <a:endParaRPr lang="ru-RU" sz="2000" dirty="0"/>
                    </a:p>
                  </a:txBody>
                  <a:tcPr/>
                </a:tc>
              </a:tr>
              <a:tr h="78749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Решение простейших задач на доли и части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19,44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Элементы вероятности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22,00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71612" y="1748042"/>
            <a:ext cx="4909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Низкий процент выполнения по темам:</a:t>
            </a:r>
            <a:endParaRPr lang="ru-RU" b="1" i="1" dirty="0">
              <a:latin typeface="+mj-lt"/>
            </a:endParaRPr>
          </a:p>
        </p:txBody>
      </p:sp>
      <p:pic>
        <p:nvPicPr>
          <p:cNvPr id="16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86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07857"/>
          </a:xfrm>
        </p:spPr>
        <p:txBody>
          <a:bodyPr>
            <a:normAutofit fontScale="90000"/>
          </a:bodyPr>
          <a:lstStyle/>
          <a:p>
            <a:r>
              <a:rPr lang="ru-RU" sz="4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(37,73%)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            8 классы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(34,63%)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73496545"/>
              </p:ext>
            </p:extLst>
          </p:nvPr>
        </p:nvGraphicFramePr>
        <p:xfrm>
          <a:off x="468631" y="1719618"/>
          <a:ext cx="11358244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906"/>
                <a:gridCol w="5958338"/>
              </a:tblGrid>
              <a:tr h="491319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7 классы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8 классы</a:t>
                      </a:r>
                      <a:endParaRPr lang="ru-RU" sz="3600" dirty="0"/>
                    </a:p>
                  </a:txBody>
                  <a:tcPr/>
                </a:tc>
              </a:tr>
              <a:tr h="33452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5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из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21 </a:t>
                      </a: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ОО </a:t>
                      </a:r>
                      <a:r>
                        <a:rPr lang="ru-RU" sz="3200" dirty="0" smtClean="0"/>
                        <a:t>показали высокие результаты </a:t>
                      </a:r>
                      <a:r>
                        <a:rPr lang="ru-RU" sz="3200" dirty="0" smtClean="0"/>
                        <a:t>(от 50%) – </a:t>
                      </a:r>
                      <a:r>
                        <a:rPr lang="ru-RU" sz="3200" dirty="0" err="1" smtClean="0"/>
                        <a:t>Большеелгинская</a:t>
                      </a:r>
                      <a:r>
                        <a:rPr lang="ru-RU" sz="3200" dirty="0" smtClean="0"/>
                        <a:t> </a:t>
                      </a:r>
                      <a:r>
                        <a:rPr lang="ru-RU" sz="3200" dirty="0" smtClean="0"/>
                        <a:t>СОШ </a:t>
                      </a:r>
                      <a:r>
                        <a:rPr lang="ru-RU" sz="3200" dirty="0" smtClean="0"/>
                        <a:t>(71,88%), Русско-</a:t>
                      </a:r>
                      <a:r>
                        <a:rPr lang="ru-RU" sz="3200" dirty="0" err="1" smtClean="0"/>
                        <a:t>Ошняковская</a:t>
                      </a:r>
                      <a:r>
                        <a:rPr lang="ru-RU" sz="3200" dirty="0" smtClean="0"/>
                        <a:t> ООШ, </a:t>
                      </a:r>
                      <a:r>
                        <a:rPr lang="ru-RU" sz="3200" dirty="0" err="1" smtClean="0"/>
                        <a:t>Биектауская</a:t>
                      </a:r>
                      <a:r>
                        <a:rPr lang="ru-RU" sz="3200" dirty="0" smtClean="0"/>
                        <a:t> СОШ, </a:t>
                      </a:r>
                      <a:r>
                        <a:rPr lang="ru-RU" sz="3200" dirty="0" err="1" smtClean="0"/>
                        <a:t>Кугарчинская</a:t>
                      </a:r>
                      <a:r>
                        <a:rPr lang="ru-RU" sz="3200" dirty="0" smtClean="0"/>
                        <a:t> СОШ (56,25%)</a:t>
                      </a:r>
                      <a:endParaRPr lang="ru-RU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7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из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21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ОО </a:t>
                      </a:r>
                      <a:r>
                        <a:rPr lang="ru-RU" sz="2800" dirty="0" smtClean="0"/>
                        <a:t>показали </a:t>
                      </a:r>
                      <a:r>
                        <a:rPr lang="ru-RU" sz="2800" dirty="0" smtClean="0"/>
                        <a:t>результаты выше среднего, однако более 50% нет ни у одной ОО. Самый высокий показатель 46,88%</a:t>
                      </a:r>
                      <a:r>
                        <a:rPr lang="ru-RU" sz="2800" baseline="0" dirty="0" smtClean="0"/>
                        <a:t> выполнения в </a:t>
                      </a:r>
                      <a:r>
                        <a:rPr lang="ru-RU" sz="2800" baseline="0" dirty="0" err="1" smtClean="0"/>
                        <a:t>Урахчинской</a:t>
                      </a:r>
                      <a:r>
                        <a:rPr lang="ru-RU" sz="2800" baseline="0" dirty="0" smtClean="0"/>
                        <a:t> ООШ.</a:t>
                      </a:r>
                      <a:r>
                        <a:rPr lang="ru-RU" sz="2800" dirty="0" smtClean="0"/>
                        <a:t> Низкие </a:t>
                      </a:r>
                      <a:r>
                        <a:rPr lang="ru-RU" sz="2800" dirty="0" smtClean="0"/>
                        <a:t>результаты – </a:t>
                      </a:r>
                      <a:r>
                        <a:rPr lang="ru-RU" sz="2800" dirty="0" smtClean="0"/>
                        <a:t>Нижне-</a:t>
                      </a:r>
                      <a:r>
                        <a:rPr lang="ru-RU" sz="2800" dirty="0" err="1" smtClean="0"/>
                        <a:t>Тимерликовская</a:t>
                      </a:r>
                      <a:r>
                        <a:rPr lang="ru-RU" sz="2800" dirty="0" smtClean="0"/>
                        <a:t> СОШ (9,38%), Больше-</a:t>
                      </a:r>
                      <a:r>
                        <a:rPr lang="ru-RU" sz="2800" dirty="0" err="1" smtClean="0"/>
                        <a:t>Салтанская</a:t>
                      </a:r>
                      <a:r>
                        <a:rPr lang="ru-RU" sz="2800" baseline="0" dirty="0" smtClean="0"/>
                        <a:t> ООШ и </a:t>
                      </a:r>
                      <a:r>
                        <a:rPr lang="ru-RU" sz="2800" baseline="0" dirty="0" err="1" smtClean="0"/>
                        <a:t>Корноуховская</a:t>
                      </a:r>
                      <a:r>
                        <a:rPr lang="ru-RU" sz="2800" baseline="0" dirty="0" smtClean="0"/>
                        <a:t> СОШ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dirty="0" smtClean="0"/>
                        <a:t>(</a:t>
                      </a:r>
                      <a:r>
                        <a:rPr lang="ru-RU" sz="2800" dirty="0" smtClean="0"/>
                        <a:t>12,50%)</a:t>
                      </a:r>
                      <a:endParaRPr lang="ru-RU" sz="2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pic>
        <p:nvPicPr>
          <p:cNvPr id="16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72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6603"/>
            <a:ext cx="10652760" cy="145075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История.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классы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(33,10%)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в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результаты выше средних –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Больше-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Машляковская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(51,39%); низкие результаты –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Кугарчинская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Ямашевская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(12,50%)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0382" y="4295999"/>
            <a:ext cx="5134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Низкий процент выполнения по темам:</a:t>
            </a:r>
            <a:endParaRPr lang="ru-RU" b="1" i="1" dirty="0">
              <a:latin typeface="+mj-lt"/>
            </a:endParaRPr>
          </a:p>
        </p:txBody>
      </p:sp>
      <p:pic>
        <p:nvPicPr>
          <p:cNvPr id="17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48940" y="1993996"/>
            <a:ext cx="6286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Максимальный процент выполнения по темам:</a:t>
            </a:r>
            <a:endParaRPr lang="ru-RU" b="1" i="1" dirty="0">
              <a:latin typeface="+mj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581429"/>
              </p:ext>
            </p:extLst>
          </p:nvPr>
        </p:nvGraphicFramePr>
        <p:xfrm>
          <a:off x="1160060" y="4800600"/>
          <a:ext cx="10263116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00420"/>
                <a:gridCol w="1562696"/>
              </a:tblGrid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Определение последовательности событий, позиций,</a:t>
                      </a:r>
                      <a:r>
                        <a:rPr lang="ru-RU" sz="2400" u="none" strike="noStrike" baseline="0" dirty="0" smtClean="0">
                          <a:effectLst/>
                          <a:latin typeface="+mn-lt"/>
                        </a:rPr>
                        <a:t> явлений</a:t>
                      </a:r>
                      <a:endParaRPr lang="ru-RU" sz="2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9,26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Определение понятия</a:t>
                      </a:r>
                      <a:endParaRPr lang="ru-RU" sz="2400" u="none" strike="noStrike" dirty="0" smtClean="0"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18,52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Работа с иллюстративным материалом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13,89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19214"/>
              </p:ext>
            </p:extLst>
          </p:nvPr>
        </p:nvGraphicFramePr>
        <p:xfrm>
          <a:off x="1132764" y="2363329"/>
          <a:ext cx="10235821" cy="1308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38189"/>
                <a:gridCol w="1597632"/>
              </a:tblGrid>
              <a:tr h="393519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Знание терминологии (История средних веков)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45,37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35080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</a:rPr>
                        <a:t>Знание причин и следствия (История</a:t>
                      </a:r>
                      <a:r>
                        <a:rPr lang="ru-RU" sz="2800" baseline="0" dirty="0" smtClean="0">
                          <a:latin typeface="+mn-lt"/>
                        </a:rPr>
                        <a:t> средних веков)</a:t>
                      </a:r>
                      <a:endParaRPr lang="ru-RU" sz="2800" dirty="0"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+mn-lt"/>
                        </a:rPr>
                        <a:t>57,41</a:t>
                      </a:r>
                      <a:endParaRPr lang="ru-RU" sz="2800" b="1" dirty="0"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38299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+mn-lt"/>
                        </a:rPr>
                        <a:t>Анализ двух суждений</a:t>
                      </a:r>
                      <a:endParaRPr lang="ru-RU" sz="2800" dirty="0"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+mn-lt"/>
                        </a:rPr>
                        <a:t>49,07</a:t>
                      </a:r>
                      <a:endParaRPr lang="ru-RU" sz="2800" b="1" dirty="0"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54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6603"/>
            <a:ext cx="10652760" cy="145075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Биология.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классы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(47,79%)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в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результаты выше средних –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Юлсубинская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 (72,73%); низкие результаты – Нижне-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Тимерлековская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(20,46%)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0381" y="4295999"/>
            <a:ext cx="5303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Низкий процент выполнения по темам:</a:t>
            </a:r>
            <a:endParaRPr lang="ru-RU" b="1" i="1" dirty="0">
              <a:latin typeface="+mj-lt"/>
            </a:endParaRPr>
          </a:p>
        </p:txBody>
      </p:sp>
      <p:pic>
        <p:nvPicPr>
          <p:cNvPr id="17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48940" y="1993996"/>
            <a:ext cx="62865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Максимальный процент выполнения по темам:</a:t>
            </a:r>
            <a:endParaRPr lang="ru-RU" b="1" i="1" dirty="0">
              <a:latin typeface="+mj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089025"/>
              </p:ext>
            </p:extLst>
          </p:nvPr>
        </p:nvGraphicFramePr>
        <p:xfrm>
          <a:off x="1828800" y="4800600"/>
          <a:ext cx="8195310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87301"/>
                <a:gridCol w="1308009"/>
              </a:tblGrid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Виды корней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29,36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Охрана  </a:t>
                      </a:r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растений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33,03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125872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 smtClean="0">
                          <a:effectLst/>
                          <a:latin typeface="+mn-lt"/>
                        </a:rPr>
                        <a:t>Строение семени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37,61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81499"/>
              </p:ext>
            </p:extLst>
          </p:nvPr>
        </p:nvGraphicFramePr>
        <p:xfrm>
          <a:off x="1817370" y="2382425"/>
          <a:ext cx="8213734" cy="1896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31714"/>
                <a:gridCol w="1282020"/>
              </a:tblGrid>
              <a:tr h="27459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Ткани растений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68,61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3063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Многообразие</a:t>
                      </a:r>
                      <a:r>
                        <a:rPr lang="ru-RU" sz="2400" baseline="0" dirty="0" smtClean="0">
                          <a:latin typeface="+mn-lt"/>
                        </a:rPr>
                        <a:t> покрытосеменных растений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n-lt"/>
                        </a:rPr>
                        <a:t>56,88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33447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</a:rPr>
                        <a:t>Зоны</a:t>
                      </a:r>
                      <a:r>
                        <a:rPr lang="ru-RU" sz="2400" baseline="0" dirty="0" smtClean="0">
                          <a:latin typeface="+mn-lt"/>
                        </a:rPr>
                        <a:t> корня</a:t>
                      </a:r>
                      <a:endParaRPr lang="ru-RU" sz="2400" dirty="0"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n-lt"/>
                        </a:rPr>
                        <a:t>66,06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 marL="9525" marR="9525" marT="9525" marB="0"/>
                </a:tc>
              </a:tr>
              <a:tr h="3949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  <a:cs typeface="Calibri" panose="020F0502020204030204" pitchFamily="34" charset="0"/>
                        </a:rPr>
                        <a:t>Испарение воды листьями</a:t>
                      </a:r>
                      <a:endParaRPr lang="ru-RU" sz="24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n-lt"/>
                          <a:cs typeface="Calibri" panose="020F0502020204030204" pitchFamily="34" charset="0"/>
                        </a:rPr>
                        <a:t>61,47</a:t>
                      </a:r>
                      <a:endParaRPr lang="ru-RU" sz="2400" b="1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27459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+mn-lt"/>
                          <a:cs typeface="Calibri" panose="020F0502020204030204" pitchFamily="34" charset="0"/>
                        </a:rPr>
                        <a:t>Видоизменение корней</a:t>
                      </a:r>
                      <a:endParaRPr lang="ru-RU" sz="24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+mn-lt"/>
                          <a:cs typeface="Calibri" panose="020F0502020204030204" pitchFamily="34" charset="0"/>
                        </a:rPr>
                        <a:t>56,99</a:t>
                      </a:r>
                      <a:endParaRPr lang="ru-RU" sz="2400" b="1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07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27897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Физика.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классы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(47,48%).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показали результаты выше средних 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(66,67%),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Кутлу-Букашская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63,64%. Низкие результаты –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Балыклы-Чукаевская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(13,33%), Больше-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Салтанская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ООШ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0%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88158" y="1841561"/>
            <a:ext cx="487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Максимальный процент выполнения по темам:</a:t>
            </a:r>
            <a:endParaRPr lang="ru-RU" b="1" i="1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8524" y="4103314"/>
            <a:ext cx="4079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Низкий процент выполнения по темам:</a:t>
            </a:r>
            <a:endParaRPr lang="ru-RU" b="1" i="1" dirty="0">
              <a:latin typeface="+mj-lt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173857"/>
              </p:ext>
            </p:extLst>
          </p:nvPr>
        </p:nvGraphicFramePr>
        <p:xfrm>
          <a:off x="1487606" y="2315094"/>
          <a:ext cx="9850954" cy="1793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60037"/>
                <a:gridCol w="1490917"/>
              </a:tblGrid>
              <a:tr h="42959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Определение показания и цены деления шкалы измерительного </a:t>
                      </a:r>
                      <a:r>
                        <a:rPr lang="ru-RU" sz="2000" u="none" strike="noStrike" dirty="0" smtClean="0">
                          <a:effectLst/>
                        </a:rPr>
                        <a:t>прибора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66,33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61361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Множественный выбор на знание физических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терминов и единиц измерения физических величин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77,56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372509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 smtClean="0">
                          <a:effectLst/>
                        </a:rPr>
                        <a:t>Способы изменения внутренней  энергии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67,74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372509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>
                          <a:effectLst/>
                        </a:rPr>
                        <a:t>Строение </a:t>
                      </a:r>
                      <a:r>
                        <a:rPr lang="ru-RU" sz="2000" u="none" strike="noStrike" dirty="0" smtClean="0">
                          <a:effectLst/>
                        </a:rPr>
                        <a:t>вещества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52,04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31766"/>
              </p:ext>
            </p:extLst>
          </p:nvPr>
        </p:nvGraphicFramePr>
        <p:xfrm>
          <a:off x="1794511" y="4472646"/>
          <a:ext cx="9417972" cy="963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23376"/>
                <a:gridCol w="994596"/>
              </a:tblGrid>
              <a:tr h="6594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Расчет силы Архимеда. Условие плавания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работы, мощности, энергии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Расчет плотности, массы и объема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33,67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31,63</a:t>
                      </a: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34,69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pic>
        <p:nvPicPr>
          <p:cNvPr id="17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8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286603"/>
            <a:ext cx="10412730" cy="1427897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Обществознание. 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классы (</a:t>
            </a:r>
            <a:r>
              <a:rPr lang="ru-RU" sz="3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53,02%).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из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ОО показали результаты выше средних –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Ямашевская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(76,19%),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ская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66,67%. Низкие результаты – Верхне-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Тимерлековская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 (28,58%)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88158" y="1841561"/>
            <a:ext cx="4876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Максимальный процент выполнения по темам:</a:t>
            </a:r>
            <a:endParaRPr lang="ru-RU" b="1" i="1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8524" y="4103314"/>
            <a:ext cx="4079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latin typeface="+mj-lt"/>
              </a:rPr>
              <a:t>Низкий процент выполнения по темам:</a:t>
            </a:r>
            <a:endParaRPr lang="ru-RU" b="1" i="1" dirty="0">
              <a:latin typeface="+mj-lt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927983"/>
              </p:ext>
            </p:extLst>
          </p:nvPr>
        </p:nvGraphicFramePr>
        <p:xfrm>
          <a:off x="1201002" y="2210893"/>
          <a:ext cx="10467833" cy="18924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25375"/>
                <a:gridCol w="1642458"/>
              </a:tblGrid>
              <a:tr h="433135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Биологическое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и социальное в человеке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91,35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459473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Социальные группы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75,96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375581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 smtClean="0">
                          <a:effectLst/>
                        </a:rPr>
                        <a:t>Сравнение социальных объектов,</a:t>
                      </a:r>
                      <a:r>
                        <a:rPr lang="ru-RU" sz="2000" u="none" strike="noStrike" baseline="0" dirty="0" smtClean="0">
                          <a:effectLst/>
                        </a:rPr>
                        <a:t> выявление их общих черт и различия</a:t>
                      </a:r>
                      <a:endParaRPr lang="ru-RU" sz="2000" u="none" strike="noStrike" dirty="0" smtClean="0">
                        <a:effectLst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68,27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62423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u="none" strike="noStrike" dirty="0" smtClean="0">
                          <a:effectLst/>
                        </a:rPr>
                        <a:t>Виды социальных норм, власть, признаки государства, экономика, ее роль в жизни общества, ограниченность ресурсов</a:t>
                      </a:r>
                      <a:endParaRPr lang="ru-RU" sz="2000" u="none" strike="noStrike" dirty="0" smtClean="0">
                        <a:effectLst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Более 50%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692226"/>
              </p:ext>
            </p:extLst>
          </p:nvPr>
        </p:nvGraphicFramePr>
        <p:xfrm>
          <a:off x="1282891" y="4472646"/>
          <a:ext cx="10317706" cy="1208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43343"/>
                <a:gridCol w="1574363"/>
              </a:tblGrid>
              <a:tr h="4849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Межличностные отношения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29,81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  <a:tr h="7231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Индивид, индивидуальность,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личность, 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социальный конфликт, общество как форма жизнедеятельности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Более 40%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pic>
        <p:nvPicPr>
          <p:cNvPr id="17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3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диагностического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тестирования: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2600" dirty="0" smtClean="0">
                <a:solidFill>
                  <a:srgbClr val="002060"/>
                </a:solidFill>
              </a:rPr>
              <a:t>– </a:t>
            </a:r>
            <a:r>
              <a:rPr lang="ru-RU" sz="2600" dirty="0">
                <a:solidFill>
                  <a:srgbClr val="002060"/>
                </a:solidFill>
              </a:rPr>
              <a:t>оценка уровня учебных достижений обучающихся на соответствие требованиям Федерального компонента </a:t>
            </a:r>
            <a:r>
              <a:rPr lang="ru-RU" sz="2600" dirty="0" smtClean="0">
                <a:solidFill>
                  <a:srgbClr val="002060"/>
                </a:solidFill>
              </a:rPr>
              <a:t>государственного образовательного </a:t>
            </a:r>
            <a:r>
              <a:rPr lang="ru-RU" sz="2600" dirty="0">
                <a:solidFill>
                  <a:srgbClr val="002060"/>
                </a:solidFill>
              </a:rPr>
              <a:t>стандарта</a:t>
            </a:r>
            <a:r>
              <a:rPr lang="ru-RU" sz="2600" dirty="0" smtClean="0">
                <a:solidFill>
                  <a:srgbClr val="002060"/>
                </a:solidFill>
              </a:rPr>
              <a:t>, федерального государственного образовательного стандарта;</a:t>
            </a:r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dirty="0">
                <a:solidFill>
                  <a:srgbClr val="002060"/>
                </a:solidFill>
              </a:rPr>
              <a:t>- определение уровня усвоения обучающимися 7 и 8 классов предметного содержания по программам 6 и 7 </a:t>
            </a:r>
            <a:r>
              <a:rPr lang="ru-RU" sz="2600" dirty="0" smtClean="0">
                <a:solidFill>
                  <a:srgbClr val="002060"/>
                </a:solidFill>
              </a:rPr>
              <a:t>классов;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- </a:t>
            </a:r>
            <a:r>
              <a:rPr lang="ru-RU" sz="2600" dirty="0">
                <a:solidFill>
                  <a:srgbClr val="002060"/>
                </a:solidFill>
              </a:rPr>
              <a:t>выявление элементов содержания, вызывающих наибольшие затруднения.</a:t>
            </a: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7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6897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результатов: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2600" dirty="0" smtClean="0">
                <a:solidFill>
                  <a:srgbClr val="002060"/>
                </a:solidFill>
              </a:rPr>
              <a:t>- нестабильный </a:t>
            </a:r>
            <a:r>
              <a:rPr lang="ru-RU" sz="2600" dirty="0">
                <a:solidFill>
                  <a:srgbClr val="002060"/>
                </a:solidFill>
              </a:rPr>
              <a:t>уровень </a:t>
            </a:r>
            <a:r>
              <a:rPr lang="ru-RU" sz="2600" dirty="0" smtClean="0">
                <a:solidFill>
                  <a:srgbClr val="002060"/>
                </a:solidFill>
              </a:rPr>
              <a:t>усвоения предметного содержания, как заданий базового, так и повышенного </a:t>
            </a:r>
            <a:r>
              <a:rPr lang="ru-RU" sz="2600" dirty="0">
                <a:solidFill>
                  <a:srgbClr val="002060"/>
                </a:solidFill>
              </a:rPr>
              <a:t>уровня сложности;</a:t>
            </a:r>
          </a:p>
          <a:p>
            <a:r>
              <a:rPr lang="ru-RU" sz="2600" dirty="0">
                <a:solidFill>
                  <a:srgbClr val="002060"/>
                </a:solidFill>
              </a:rPr>
              <a:t>- недостаточно сформированы навыки сопоставлять и анализировать явления, искать информацию, определять </a:t>
            </a:r>
            <a:r>
              <a:rPr lang="ru-RU" sz="2600" dirty="0" smtClean="0">
                <a:solidFill>
                  <a:srgbClr val="002060"/>
                </a:solidFill>
              </a:rPr>
              <a:t>взаимосвязи;</a:t>
            </a:r>
            <a:endParaRPr lang="ru-RU" sz="2600" dirty="0">
              <a:solidFill>
                <a:srgbClr val="002060"/>
              </a:solidFill>
            </a:endParaRPr>
          </a:p>
          <a:p>
            <a:r>
              <a:rPr lang="ru-RU" sz="2600" dirty="0" smtClean="0">
                <a:solidFill>
                  <a:srgbClr val="002060"/>
                </a:solidFill>
              </a:rPr>
              <a:t>- выделились элементы </a:t>
            </a:r>
            <a:r>
              <a:rPr lang="ru-RU" sz="2600" dirty="0">
                <a:solidFill>
                  <a:srgbClr val="002060"/>
                </a:solidFill>
              </a:rPr>
              <a:t>содержания, </a:t>
            </a:r>
            <a:r>
              <a:rPr lang="ru-RU" sz="2600" dirty="0" smtClean="0">
                <a:solidFill>
                  <a:srgbClr val="002060"/>
                </a:solidFill>
              </a:rPr>
              <a:t>вызывающие </a:t>
            </a:r>
            <a:r>
              <a:rPr lang="ru-RU" sz="2600" dirty="0">
                <a:solidFill>
                  <a:srgbClr val="002060"/>
                </a:solidFill>
              </a:rPr>
              <a:t>наибольшие </a:t>
            </a:r>
            <a:r>
              <a:rPr lang="ru-RU" sz="2600" dirty="0" smtClean="0">
                <a:solidFill>
                  <a:srgbClr val="002060"/>
                </a:solidFill>
              </a:rPr>
              <a:t>затруднения, общие для всех прошедших диагностическое тестирование.</a:t>
            </a: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9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383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489" y="1418253"/>
            <a:ext cx="11335385" cy="445084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>Учителям: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п</a:t>
            </a:r>
            <a:r>
              <a:rPr lang="ru-RU" sz="1600" b="1" dirty="0" smtClean="0">
                <a:solidFill>
                  <a:srgbClr val="002060"/>
                </a:solidFill>
              </a:rPr>
              <a:t>роанализировать проблемные темы, элементы содержания , вызывающие наибольшие затруднения у каждого обучающегося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и</a:t>
            </a:r>
            <a:r>
              <a:rPr lang="ru-RU" sz="1600" b="1" dirty="0" smtClean="0">
                <a:solidFill>
                  <a:srgbClr val="002060"/>
                </a:solidFill>
              </a:rPr>
              <a:t>ндивидуально  работать с обучающими над проблемами, обнаруженными по результатам тестирования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Образовательным </a:t>
            </a:r>
            <a:r>
              <a:rPr lang="ru-RU" sz="1800" b="1" dirty="0" smtClean="0">
                <a:solidFill>
                  <a:srgbClr val="FF0000"/>
                </a:solidFill>
              </a:rPr>
              <a:t>организациям: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о</a:t>
            </a:r>
            <a:r>
              <a:rPr lang="ru-RU" sz="1600" b="1" dirty="0" smtClean="0">
                <a:solidFill>
                  <a:srgbClr val="002060"/>
                </a:solidFill>
              </a:rPr>
              <a:t>пределить возможности педагогического коллектива, направленные на устранение выявленных затруднений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п</a:t>
            </a:r>
            <a:r>
              <a:rPr lang="ru-RU" sz="1600" b="1" dirty="0" smtClean="0">
                <a:solidFill>
                  <a:srgbClr val="002060"/>
                </a:solidFill>
              </a:rPr>
              <a:t>ригласить преподавателей других ОО для проведения занятий с обучающимися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н</a:t>
            </a:r>
            <a:r>
              <a:rPr lang="ru-RU" sz="1600" b="1" dirty="0" smtClean="0">
                <a:solidFill>
                  <a:srgbClr val="002060"/>
                </a:solidFill>
              </a:rPr>
              <a:t>аправить учителей на </a:t>
            </a:r>
            <a:r>
              <a:rPr lang="ru-RU" sz="1600" b="1" dirty="0" smtClean="0">
                <a:solidFill>
                  <a:srgbClr val="002060"/>
                </a:solidFill>
              </a:rPr>
              <a:t>самообразование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Методическим службам:</a:t>
            </a:r>
          </a:p>
          <a:p>
            <a:pPr lvl="4"/>
            <a:r>
              <a:rPr lang="ru-RU" sz="1800" b="1" dirty="0">
                <a:solidFill>
                  <a:srgbClr val="002060"/>
                </a:solidFill>
              </a:rPr>
              <a:t>о</a:t>
            </a:r>
            <a:r>
              <a:rPr lang="ru-RU" sz="1800" b="1" dirty="0" smtClean="0">
                <a:solidFill>
                  <a:srgbClr val="002060"/>
                </a:solidFill>
              </a:rPr>
              <a:t>пределить какая помощь необходима каждой ОО и построить индивидуальную работу </a:t>
            </a:r>
          </a:p>
          <a:p>
            <a:endParaRPr lang="ru-RU" sz="1800" dirty="0" smtClean="0">
              <a:solidFill>
                <a:srgbClr val="002060"/>
              </a:solidFill>
            </a:endParaRPr>
          </a:p>
          <a:p>
            <a:endParaRPr lang="ru-RU" sz="1800" dirty="0" smtClean="0">
              <a:solidFill>
                <a:srgbClr val="002060"/>
              </a:solidFill>
            </a:endParaRPr>
          </a:p>
          <a:p>
            <a:endParaRPr lang="ru-RU" sz="1800" dirty="0" smtClean="0">
              <a:solidFill>
                <a:srgbClr val="002060"/>
              </a:solidFill>
            </a:endParaRPr>
          </a:p>
          <a:p>
            <a:endParaRPr lang="ru-RU" sz="1800" dirty="0" smtClean="0">
              <a:solidFill>
                <a:srgbClr val="002060"/>
              </a:solidFill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84" y="4983163"/>
            <a:ext cx="10911416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08547" name="Содержимое 2"/>
          <p:cNvSpPr>
            <a:spLocks noGrp="1"/>
          </p:cNvSpPr>
          <p:nvPr>
            <p:ph idx="4294967295"/>
          </p:nvPr>
        </p:nvSpPr>
        <p:spPr>
          <a:xfrm>
            <a:off x="670984" y="530226"/>
            <a:ext cx="10911416" cy="4187825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8548" name="Рисунок 3" descr="http://fs00.infourok.ru/images/doc/312/31189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333375"/>
            <a:ext cx="11523133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23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984" y="4983163"/>
            <a:ext cx="10911416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09571" name="Содержимое 2"/>
          <p:cNvSpPr>
            <a:spLocks noGrp="1"/>
          </p:cNvSpPr>
          <p:nvPr>
            <p:ph idx="4294967295"/>
          </p:nvPr>
        </p:nvSpPr>
        <p:spPr>
          <a:xfrm>
            <a:off x="670984" y="530226"/>
            <a:ext cx="10911416" cy="4187825"/>
          </a:xfrm>
          <a:prstGeom prst="rect">
            <a:avLst/>
          </a:prstGeo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9572" name="Рисунок 3" descr="http://lib.convdocs.org/pars_docs/refs/106/105645/105645_html_258d3f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51" y="476250"/>
            <a:ext cx="11040533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1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063751" y="1773238"/>
            <a:ext cx="7516283" cy="881062"/>
          </a:xfrm>
        </p:spPr>
        <p:txBody>
          <a:bodyPr>
            <a:normAutofit fontScale="47500" lnSpcReduction="20000"/>
          </a:bodyPr>
          <a:lstStyle/>
          <a:p>
            <a:pPr algn="ctr" eaLnBrk="1" hangingPunct="1"/>
            <a:r>
              <a:rPr lang="ru-RU" sz="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6695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96844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участников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421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обучающихся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</a:rPr>
              <a:t>, из них:</a:t>
            </a:r>
          </a:p>
          <a:p>
            <a:pPr algn="ctr"/>
            <a:endParaRPr lang="ru-RU" sz="15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4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</a:t>
            </a:r>
            <a:r>
              <a:rPr lang="ru-RU" sz="4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 – </a:t>
            </a:r>
            <a:r>
              <a:rPr lang="ru-RU" sz="4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219 человек</a:t>
            </a:r>
            <a:endParaRPr lang="ru-RU" sz="43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Предметы: русский язык, математика, биология, история</a:t>
            </a:r>
          </a:p>
          <a:p>
            <a:pPr algn="ctr"/>
            <a:endParaRPr lang="ru-RU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4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</a:t>
            </a:r>
            <a:r>
              <a:rPr lang="ru-RU" sz="4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 – </a:t>
            </a:r>
            <a:r>
              <a:rPr lang="ru-RU" sz="4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 </a:t>
            </a:r>
            <a:r>
              <a:rPr lang="ru-RU" sz="4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</a:p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Предметы: русский язык, математика, физика, обществознание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4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35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выполненных заданий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общему количеству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 по параллелям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462235"/>
              </p:ext>
            </p:extLst>
          </p:nvPr>
        </p:nvGraphicFramePr>
        <p:xfrm>
          <a:off x="274323" y="1497330"/>
          <a:ext cx="11333909" cy="4195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287"/>
                <a:gridCol w="2214501"/>
                <a:gridCol w="1935443"/>
                <a:gridCol w="2230839"/>
                <a:gridCol w="2230839"/>
              </a:tblGrid>
              <a:tr h="7935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Средний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участников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Средний %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 участников</a:t>
                      </a:r>
                      <a:endParaRPr lang="ru-RU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 класс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 класс</a:t>
                      </a:r>
                      <a:endParaRPr lang="ru-RU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346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Русский язык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57,21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111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48,09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102</a:t>
                      </a:r>
                      <a:endParaRPr lang="ru-RU" sz="2400" b="1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Математика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37,73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34,63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100</a:t>
                      </a:r>
                      <a:endParaRPr lang="ru-RU" sz="2400" b="1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Биология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47,79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109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33,10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Физика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47,48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98</a:t>
                      </a:r>
                      <a:endParaRPr lang="ru-RU" sz="2400" b="1" dirty="0"/>
                    </a:p>
                  </a:txBody>
                  <a:tcPr/>
                </a:tc>
              </a:tr>
              <a:tr h="45976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Обществознание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53,02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104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1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выполненных заданий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общему количеству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1223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835" y="286604"/>
            <a:ext cx="10638845" cy="835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выполненных заданий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общему количеству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 по параллелям  в разрезе ОО (высокие результаты)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688877"/>
              </p:ext>
            </p:extLst>
          </p:nvPr>
        </p:nvGraphicFramePr>
        <p:xfrm>
          <a:off x="496957" y="1402916"/>
          <a:ext cx="11489634" cy="4534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6425"/>
                <a:gridCol w="2396722"/>
                <a:gridCol w="2206487"/>
              </a:tblGrid>
              <a:tr h="94977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Наименование ОО / средний % выполнения по параллелям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 класс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 класс</a:t>
                      </a:r>
                      <a:endParaRPr lang="ru-RU" sz="2800" dirty="0"/>
                    </a:p>
                  </a:txBody>
                  <a:tcPr/>
                </a:tc>
              </a:tr>
              <a:tr h="11948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Рыбно-Слободская гимназия № 1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48,28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51,19</a:t>
                      </a:r>
                      <a:endParaRPr lang="ru-RU" sz="3600" dirty="0"/>
                    </a:p>
                  </a:txBody>
                  <a:tcPr/>
                </a:tc>
              </a:tr>
              <a:tr h="1194881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Рыбно-Слободская СОШ № 2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44,45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50,43</a:t>
                      </a:r>
                      <a:endParaRPr lang="ru-RU" sz="3600" dirty="0"/>
                    </a:p>
                  </a:txBody>
                  <a:tcPr/>
                </a:tc>
              </a:tr>
              <a:tr h="1194881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Большеелгинская</a:t>
                      </a:r>
                      <a:r>
                        <a:rPr lang="ru-RU" sz="3600" b="1" dirty="0" smtClean="0"/>
                        <a:t> СОШ 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50,58</a:t>
                      </a:r>
                    </a:p>
                    <a:p>
                      <a:pPr algn="ctr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48,89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42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835" y="286604"/>
            <a:ext cx="10638845" cy="835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выполненных заданий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общему количеству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 по параллелям  в разрезе ОО (низкие результаты)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6456546"/>
              </p:ext>
            </p:extLst>
          </p:nvPr>
        </p:nvGraphicFramePr>
        <p:xfrm>
          <a:off x="516835" y="1530081"/>
          <a:ext cx="11489634" cy="4120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6425"/>
                <a:gridCol w="2396722"/>
                <a:gridCol w="2206487"/>
              </a:tblGrid>
              <a:tr h="4969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Наименование ОО / средний % выполнения по параллелям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 класс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 класс</a:t>
                      </a:r>
                      <a:endParaRPr lang="ru-RU" sz="2800" dirty="0"/>
                    </a:p>
                  </a:txBody>
                  <a:tcPr/>
                </a:tc>
              </a:tr>
              <a:tr h="831910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Корпоуховская</a:t>
                      </a:r>
                      <a:r>
                        <a:rPr lang="ru-RU" sz="3600" b="1" baseline="0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32,78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26,46</a:t>
                      </a:r>
                      <a:endParaRPr lang="ru-RU" sz="3600" dirty="0"/>
                    </a:p>
                  </a:txBody>
                  <a:tcPr/>
                </a:tc>
              </a:tr>
              <a:tr h="864296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Троицко-Урайская</a:t>
                      </a:r>
                      <a:r>
                        <a:rPr lang="ru-RU" sz="3600" b="1" dirty="0" smtClean="0"/>
                        <a:t> ООШ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38,84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29,02</a:t>
                      </a:r>
                      <a:endParaRPr lang="ru-RU" sz="3600" dirty="0"/>
                    </a:p>
                  </a:txBody>
                  <a:tcPr/>
                </a:tc>
              </a:tr>
              <a:tr h="839243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Нижне-</a:t>
                      </a:r>
                      <a:r>
                        <a:rPr lang="ru-RU" sz="3600" b="1" dirty="0" err="1" smtClean="0"/>
                        <a:t>Тимерлековская</a:t>
                      </a:r>
                      <a:r>
                        <a:rPr lang="ru-RU" sz="3600" b="1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29,97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34,19</a:t>
                      </a:r>
                      <a:endParaRPr lang="ru-RU" sz="3600" dirty="0"/>
                    </a:p>
                  </a:txBody>
                  <a:tcPr/>
                </a:tc>
              </a:tr>
              <a:tr h="522776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Шеморбашская</a:t>
                      </a:r>
                      <a:r>
                        <a:rPr lang="ru-RU" sz="3600" b="1" dirty="0" smtClean="0"/>
                        <a:t> ООШ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35,68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28,34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8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835" y="286604"/>
            <a:ext cx="10638845" cy="83576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выполненных заданий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общему количеству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 по параллелям  в разрезе ОО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(нестабильные результаты, дельта в пределах 15-20%)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6342703"/>
              </p:ext>
            </p:extLst>
          </p:nvPr>
        </p:nvGraphicFramePr>
        <p:xfrm>
          <a:off x="516835" y="1392295"/>
          <a:ext cx="11489634" cy="4496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86425"/>
                <a:gridCol w="2396722"/>
                <a:gridCol w="2206487"/>
              </a:tblGrid>
              <a:tr h="49695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Наименование ОО / средний % выполнения по параллелям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 класс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8 класс</a:t>
                      </a:r>
                      <a:endParaRPr lang="ru-RU" sz="2800" dirty="0"/>
                    </a:p>
                  </a:txBody>
                  <a:tcPr/>
                </a:tc>
              </a:tr>
              <a:tr h="731701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Ямашевская</a:t>
                      </a:r>
                      <a:r>
                        <a:rPr lang="ru-RU" sz="3600" b="1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34,29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54,26</a:t>
                      </a:r>
                      <a:endParaRPr lang="ru-RU" sz="3600" dirty="0"/>
                    </a:p>
                  </a:txBody>
                  <a:tcPr/>
                </a:tc>
              </a:tr>
              <a:tr h="739036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Больше-</a:t>
                      </a:r>
                      <a:r>
                        <a:rPr lang="ru-RU" sz="3600" b="1" dirty="0" err="1" smtClean="0"/>
                        <a:t>Машляковская</a:t>
                      </a:r>
                      <a:r>
                        <a:rPr lang="ru-RU" sz="3600" b="1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58,81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21,34</a:t>
                      </a:r>
                      <a:endParaRPr lang="ru-RU" sz="3600" dirty="0"/>
                    </a:p>
                  </a:txBody>
                  <a:tcPr/>
                </a:tc>
              </a:tr>
              <a:tr h="713984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Верхне-</a:t>
                      </a:r>
                      <a:r>
                        <a:rPr lang="ru-RU" sz="3600" b="1" dirty="0" err="1" smtClean="0"/>
                        <a:t>Тимерлековская</a:t>
                      </a:r>
                      <a:r>
                        <a:rPr lang="ru-RU" sz="3600" b="1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44,10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25,49</a:t>
                      </a:r>
                      <a:endParaRPr lang="ru-RU" sz="3600" dirty="0"/>
                    </a:p>
                  </a:txBody>
                  <a:tcPr/>
                </a:tc>
              </a:tr>
              <a:tr h="726509">
                <a:tc>
                  <a:txBody>
                    <a:bodyPr/>
                    <a:lstStyle/>
                    <a:p>
                      <a:r>
                        <a:rPr lang="ru-RU" sz="3600" b="1" dirty="0" err="1" smtClean="0"/>
                        <a:t>Биектаусская</a:t>
                      </a:r>
                      <a:r>
                        <a:rPr lang="ru-RU" sz="3600" b="1" dirty="0" smtClean="0"/>
                        <a:t> СОШ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56,98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28,68</a:t>
                      </a:r>
                      <a:endParaRPr lang="ru-RU" sz="3600" dirty="0"/>
                    </a:p>
                  </a:txBody>
                  <a:tcPr/>
                </a:tc>
              </a:tr>
              <a:tr h="522776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Масловская СОШ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33,86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FF0000"/>
                          </a:solidFill>
                        </a:rPr>
                        <a:t>56,46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32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496" y="286604"/>
            <a:ext cx="10420184" cy="1050610"/>
          </a:xfrm>
        </p:spPr>
        <p:txBody>
          <a:bodyPr>
            <a:norm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выполненных заданий </a:t>
            </a:r>
            <a:b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общему количеству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6470" y="1337214"/>
            <a:ext cx="11092070" cy="490772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100</a:t>
            </a:r>
            <a:r>
              <a:rPr lang="ru-RU" sz="2800" b="1" dirty="0">
                <a:solidFill>
                  <a:srgbClr val="C00000"/>
                </a:solidFill>
              </a:rPr>
              <a:t>% выполнение </a:t>
            </a:r>
            <a:r>
              <a:rPr lang="ru-RU" sz="2800" b="1" dirty="0" smtClean="0">
                <a:solidFill>
                  <a:srgbClr val="C00000"/>
                </a:solidFill>
              </a:rPr>
              <a:t>заданий: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Учащиеся </a:t>
            </a:r>
            <a:r>
              <a:rPr lang="ru-RU" sz="2400" b="1" dirty="0">
                <a:solidFill>
                  <a:srgbClr val="C00000"/>
                </a:solidFill>
              </a:rPr>
              <a:t>7 класса</a:t>
            </a:r>
            <a:r>
              <a:rPr lang="ru-RU" sz="2400" b="1" dirty="0" smtClean="0">
                <a:solidFill>
                  <a:srgbClr val="C00000"/>
                </a:solidFill>
              </a:rPr>
              <a:t>:  </a:t>
            </a:r>
            <a:r>
              <a:rPr lang="ru-RU" sz="2400" dirty="0" smtClean="0">
                <a:solidFill>
                  <a:srgbClr val="C00000"/>
                </a:solidFill>
              </a:rPr>
              <a:t>1 учащихся </a:t>
            </a:r>
            <a:r>
              <a:rPr lang="ru-RU" sz="2400" dirty="0" smtClean="0">
                <a:solidFill>
                  <a:srgbClr val="C00000"/>
                </a:solidFill>
              </a:rPr>
              <a:t>по </a:t>
            </a:r>
            <a:r>
              <a:rPr lang="ru-RU" sz="2400" dirty="0" smtClean="0">
                <a:solidFill>
                  <a:srgbClr val="C00000"/>
                </a:solidFill>
              </a:rPr>
              <a:t>математике </a:t>
            </a:r>
            <a:r>
              <a:rPr lang="ru-RU" sz="2400" b="1" dirty="0" smtClean="0">
                <a:solidFill>
                  <a:srgbClr val="C00000"/>
                </a:solidFill>
              </a:rPr>
              <a:t>(0,2</a:t>
            </a:r>
            <a:r>
              <a:rPr lang="ru-RU" sz="2400" b="1" dirty="0" smtClean="0">
                <a:solidFill>
                  <a:srgbClr val="C00000"/>
                </a:solidFill>
              </a:rPr>
              <a:t>% от </a:t>
            </a:r>
            <a:r>
              <a:rPr lang="ru-RU" sz="2400" b="1" dirty="0" smtClean="0">
                <a:solidFill>
                  <a:srgbClr val="C00000"/>
                </a:solidFill>
              </a:rPr>
              <a:t>общего числа диагностируемых обучающихся</a:t>
            </a:r>
            <a:r>
              <a:rPr lang="ru-RU" sz="2400" b="1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На 80-99% справились с заданиями: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Учащиеся 7 класса: </a:t>
            </a:r>
            <a:r>
              <a:rPr lang="ru-RU" sz="2400" b="1" dirty="0" smtClean="0">
                <a:solidFill>
                  <a:srgbClr val="C00000"/>
                </a:solidFill>
              </a:rPr>
              <a:t>7 </a:t>
            </a:r>
            <a:r>
              <a:rPr lang="ru-RU" sz="2400" b="1" dirty="0" smtClean="0">
                <a:solidFill>
                  <a:srgbClr val="C00000"/>
                </a:solidFill>
              </a:rPr>
              <a:t>чел. по русскому языку </a:t>
            </a:r>
            <a:r>
              <a:rPr lang="ru-RU" sz="2400" b="1" dirty="0" smtClean="0">
                <a:solidFill>
                  <a:srgbClr val="C00000"/>
                </a:solidFill>
              </a:rPr>
              <a:t>(6,3%), 1 </a:t>
            </a:r>
            <a:r>
              <a:rPr lang="ru-RU" sz="2400" b="1" dirty="0" smtClean="0">
                <a:solidFill>
                  <a:srgbClr val="C00000"/>
                </a:solidFill>
              </a:rPr>
              <a:t>чел. по математике </a:t>
            </a:r>
            <a:r>
              <a:rPr lang="ru-RU" sz="2400" b="1" dirty="0" smtClean="0">
                <a:solidFill>
                  <a:srgbClr val="C00000"/>
                </a:solidFill>
              </a:rPr>
              <a:t>(0,9%), 1 </a:t>
            </a:r>
            <a:r>
              <a:rPr lang="ru-RU" sz="2400" b="1" dirty="0" smtClean="0">
                <a:solidFill>
                  <a:srgbClr val="C00000"/>
                </a:solidFill>
              </a:rPr>
              <a:t>чел. по биологии </a:t>
            </a:r>
            <a:r>
              <a:rPr lang="ru-RU" sz="2400" b="1" dirty="0" smtClean="0">
                <a:solidFill>
                  <a:srgbClr val="C00000"/>
                </a:solidFill>
              </a:rPr>
              <a:t>(0,9%) </a:t>
            </a:r>
            <a:r>
              <a:rPr lang="ru-RU" sz="2400" b="1" dirty="0" smtClean="0">
                <a:solidFill>
                  <a:srgbClr val="C00000"/>
                </a:solidFill>
              </a:rPr>
              <a:t>и </a:t>
            </a:r>
            <a:r>
              <a:rPr lang="ru-RU" sz="2400" b="1" dirty="0" smtClean="0">
                <a:solidFill>
                  <a:srgbClr val="C00000"/>
                </a:solidFill>
              </a:rPr>
              <a:t>8 </a:t>
            </a:r>
            <a:r>
              <a:rPr lang="ru-RU" sz="2400" b="1" dirty="0" smtClean="0">
                <a:solidFill>
                  <a:srgbClr val="C00000"/>
                </a:solidFill>
              </a:rPr>
              <a:t>чел. по истории </a:t>
            </a:r>
            <a:r>
              <a:rPr lang="ru-RU" sz="2400" b="1" dirty="0" smtClean="0">
                <a:solidFill>
                  <a:srgbClr val="C00000"/>
                </a:solidFill>
              </a:rPr>
              <a:t>(7,4%)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Учащиеся </a:t>
            </a:r>
            <a:r>
              <a:rPr lang="ru-RU" sz="2400" b="1" dirty="0" smtClean="0">
                <a:solidFill>
                  <a:srgbClr val="002060"/>
                </a:solidFill>
              </a:rPr>
              <a:t>8 </a:t>
            </a:r>
            <a:r>
              <a:rPr lang="ru-RU" sz="2400" b="1" dirty="0">
                <a:solidFill>
                  <a:srgbClr val="002060"/>
                </a:solidFill>
              </a:rPr>
              <a:t>класса: </a:t>
            </a:r>
            <a:r>
              <a:rPr lang="ru-RU" sz="2400" b="1" dirty="0" smtClean="0">
                <a:solidFill>
                  <a:srgbClr val="002060"/>
                </a:solidFill>
              </a:rPr>
              <a:t>7 </a:t>
            </a:r>
            <a:r>
              <a:rPr lang="ru-RU" sz="2400" b="1" dirty="0">
                <a:solidFill>
                  <a:srgbClr val="002060"/>
                </a:solidFill>
              </a:rPr>
              <a:t>чел. по русскому языку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,9 %), 1 </a:t>
            </a:r>
            <a:r>
              <a:rPr lang="ru-RU" sz="2400" b="1" dirty="0">
                <a:solidFill>
                  <a:srgbClr val="002060"/>
                </a:solidFill>
              </a:rPr>
              <a:t>чел. по математике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</a:rPr>
              <a:t>1,0%), 10 </a:t>
            </a:r>
            <a:r>
              <a:rPr lang="ru-RU" sz="2400" b="1" dirty="0" smtClean="0">
                <a:solidFill>
                  <a:srgbClr val="002060"/>
                </a:solidFill>
              </a:rPr>
              <a:t>чел. </a:t>
            </a:r>
            <a:r>
              <a:rPr lang="ru-RU" sz="2400" b="1" dirty="0">
                <a:solidFill>
                  <a:srgbClr val="002060"/>
                </a:solidFill>
              </a:rPr>
              <a:t>по </a:t>
            </a:r>
            <a:r>
              <a:rPr lang="ru-RU" sz="2400" b="1" dirty="0" smtClean="0">
                <a:solidFill>
                  <a:srgbClr val="002060"/>
                </a:solidFill>
              </a:rPr>
              <a:t>физике </a:t>
            </a:r>
            <a:r>
              <a:rPr lang="ru-RU" sz="2400" b="1" dirty="0" smtClean="0">
                <a:solidFill>
                  <a:srgbClr val="002060"/>
                </a:solidFill>
              </a:rPr>
              <a:t>(10,2%) </a:t>
            </a:r>
            <a:r>
              <a:rPr lang="ru-RU" sz="2400" b="1" dirty="0">
                <a:solidFill>
                  <a:srgbClr val="002060"/>
                </a:solidFill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</a:rPr>
              <a:t>12 </a:t>
            </a:r>
            <a:r>
              <a:rPr lang="ru-RU" sz="2400" b="1" dirty="0">
                <a:solidFill>
                  <a:srgbClr val="002060"/>
                </a:solidFill>
              </a:rPr>
              <a:t>чел. по </a:t>
            </a:r>
            <a:r>
              <a:rPr lang="ru-RU" sz="2400" b="1" dirty="0" smtClean="0">
                <a:solidFill>
                  <a:srgbClr val="002060"/>
                </a:solidFill>
              </a:rPr>
              <a:t>обществознанию </a:t>
            </a:r>
            <a:r>
              <a:rPr lang="ru-RU" sz="2400" b="1" dirty="0" smtClean="0">
                <a:solidFill>
                  <a:srgbClr val="002060"/>
                </a:solidFill>
              </a:rPr>
              <a:t>(11,5%)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7" descr="mko_logo_02 Копиро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5" y="258763"/>
            <a:ext cx="7937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1885</TotalTime>
  <Words>1347</Words>
  <Application>Microsoft Office PowerPoint</Application>
  <PresentationFormat>Широкоэкранный</PresentationFormat>
  <Paragraphs>302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Calibri</vt:lpstr>
      <vt:lpstr>Calibri Light</vt:lpstr>
      <vt:lpstr>Times New Roman</vt:lpstr>
      <vt:lpstr>Ретро</vt:lpstr>
      <vt:lpstr>Информация о результатах мониторинга  предметной обученности учащихся  7 и 8 классов образовательных организаций  Рыбно-Слободского муниципального района РТ</vt:lpstr>
      <vt:lpstr>Цель диагностического тестирования:</vt:lpstr>
      <vt:lpstr>Количество участников</vt:lpstr>
      <vt:lpstr>Соотношение выполненных заданий  к общему количеству заданий по параллелям</vt:lpstr>
      <vt:lpstr>Соотношение выполненных заданий  к общему количеству заданий</vt:lpstr>
      <vt:lpstr>Соотношение выполненных заданий  к общему количеству заданий по параллелям  в разрезе ОО (высокие результаты)</vt:lpstr>
      <vt:lpstr>Соотношение выполненных заданий  к общему количеству заданий по параллелям  в разрезе ОО (низкие результаты)</vt:lpstr>
      <vt:lpstr>Соотношение выполненных заданий  к общему количеству заданий по параллелям  в разрезе ОО (нестабильные результаты, дельта в пределах 15-20%)</vt:lpstr>
      <vt:lpstr>Соотношение выполненных заданий  к общему количеству заданий</vt:lpstr>
      <vt:lpstr>Соотношение выполненных заданий  к общему количеству заданий</vt:lpstr>
      <vt:lpstr>                                                                                Русский язык, 7 класс (57,21%) – 10 из 21 ОО показали результаты выше среднего Наиболее высокий процент выполнения – Больше-Машляковская СОШ – 76,67%, Биектауская СОШ– 75,00%,   Низкий результат – Шеморбашская ООШ – 35%        </vt:lpstr>
      <vt:lpstr>                                           Русский язык, 8 класс (48,09%)    11 из 21 ОО показали результаты выше среднего.  Наиболее высокий процент выполнения – Юлсубинская ООШ  - 67,50%, Шумбутская ООШ – 62,00%.  Низкие результаты – Балыклы-Чукаевская СОШ - 20%  </vt:lpstr>
      <vt:lpstr>Математика.  7 классы (37,73%)                   8 классы (34,63%)</vt:lpstr>
      <vt:lpstr>Математика.  7 классы (37,73%)                   8 классы (34,63%)</vt:lpstr>
      <vt:lpstr>Математика.  7 классы (37,73%)                   8 классы (34,63%)</vt:lpstr>
      <vt:lpstr>История. 7 классы (33,10%) Всего в 5 из 21 ОО результаты выше средних – Больше-Машляковская СОШ (51,39%); низкие результаты – Кугарчинская и Ямашевская СОШ (12,50%)  </vt:lpstr>
      <vt:lpstr>Биология. 7 классы (47,79%) Всего в 6 из 21 ОО результаты выше средних – Юлсубинская ООШ (72,73%); низкие результаты – Нижне-Тимерлековская СОШ (20,46%)  </vt:lpstr>
      <vt:lpstr>Физика. 8 классы (47,48%). 11 из 21 ОО показали результаты выше средних – Масловская СОШ (66,67%), Кутлу-Букашская СОШ – 63,64%. Низкие результаты – Балыклы-Чукаевская СОШ (13,33%), Больше-Салтанская ООШ – 0%</vt:lpstr>
      <vt:lpstr>Обществознание. 8 классы (53,02%). 8 из 21 ОО показали результаты выше средних – Ямашевская СОШ (76,19%), Масловская СОШ – 66,67%. Низкие результаты – Верхне-Тимерлековская СОШ (28,58%)</vt:lpstr>
      <vt:lpstr>Анализ результатов:</vt:lpstr>
      <vt:lpstr>Рекомендации: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Информация о результатах мониторинга предметной обученности учащихся 7 и 8 классов образовательных организаций Пестречинского муниципального района РТ</dc:title>
  <dc:creator>Наталья О. Пасынкова</dc:creator>
  <cp:lastModifiedBy>Любовь А.. Лисенкова</cp:lastModifiedBy>
  <cp:revision>572</cp:revision>
  <cp:lastPrinted>2016-12-10T12:58:06Z</cp:lastPrinted>
  <dcterms:created xsi:type="dcterms:W3CDTF">2016-10-28T11:15:49Z</dcterms:created>
  <dcterms:modified xsi:type="dcterms:W3CDTF">2018-01-17T11:21:04Z</dcterms:modified>
</cp:coreProperties>
</file>